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4"/>
  </p:notesMasterIdLst>
  <p:handoutMasterIdLst>
    <p:handoutMasterId r:id="rId15"/>
  </p:handoutMasterIdLst>
  <p:sldIdLst>
    <p:sldId id="259" r:id="rId2"/>
    <p:sldId id="375" r:id="rId3"/>
    <p:sldId id="376" r:id="rId4"/>
    <p:sldId id="377" r:id="rId5"/>
    <p:sldId id="383" r:id="rId6"/>
    <p:sldId id="378" r:id="rId7"/>
    <p:sldId id="379" r:id="rId8"/>
    <p:sldId id="380" r:id="rId9"/>
    <p:sldId id="382" r:id="rId10"/>
    <p:sldId id="381" r:id="rId11"/>
    <p:sldId id="384" r:id="rId12"/>
    <p:sldId id="352" r:id="rId13"/>
  </p:sldIdLst>
  <p:sldSz cx="10691813" cy="7559675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431963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863925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295888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1727850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159813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591775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023738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455700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56" userDrawn="1">
          <p15:clr>
            <a:srgbClr val="A4A3A4"/>
          </p15:clr>
        </p15:guide>
        <p15:guide id="2" pos="64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A9BB5"/>
    <a:srgbClr val="69AAC8"/>
    <a:srgbClr val="FF5050"/>
    <a:srgbClr val="FF9933"/>
    <a:srgbClr val="75C5F0"/>
    <a:srgbClr val="8E84B7"/>
    <a:srgbClr val="CC99FF"/>
    <a:srgbClr val="0066CC"/>
    <a:srgbClr val="99CCFF"/>
    <a:srgbClr val="8DC1D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37" autoAdjust="0"/>
    <p:restoredTop sz="96477" autoAdjust="0"/>
  </p:normalViewPr>
  <p:slideViewPr>
    <p:cSldViewPr snapToObjects="1">
      <p:cViewPr varScale="1">
        <p:scale>
          <a:sx n="98" d="100"/>
          <a:sy n="98" d="100"/>
        </p:scale>
        <p:origin x="-1332" y="-102"/>
      </p:cViewPr>
      <p:guideLst>
        <p:guide orient="horz" pos="1156"/>
        <p:guide pos="6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6" d="100"/>
          <a:sy n="76" d="100"/>
        </p:scale>
        <p:origin x="-3252" y="-8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82141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5025" y="768350"/>
            <a:ext cx="542925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/>
            </a:lvl1pPr>
          </a:lstStyle>
          <a:p>
            <a:pPr>
              <a:defRPr/>
            </a:pPr>
            <a:fld id="{00DA3E0A-FF46-4838-B0F4-DDA122644C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5071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1963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3925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295888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27850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59813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1775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3738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5700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" y="-465"/>
            <a:ext cx="10691155" cy="7560140"/>
          </a:xfrm>
          <a:prstGeom prst="rect">
            <a:avLst/>
          </a:prstGeom>
        </p:spPr>
      </p:pic>
      <p:sp>
        <p:nvSpPr>
          <p:cNvPr id="5" name="Rectangle 1029"/>
          <p:cNvSpPr>
            <a:spLocks noChangeArrowheads="1"/>
          </p:cNvSpPr>
          <p:nvPr userDrawn="1"/>
        </p:nvSpPr>
        <p:spPr bwMode="auto">
          <a:xfrm>
            <a:off x="233338" y="7164213"/>
            <a:ext cx="1296144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17 novembre 2016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" name="Rectangle 1029"/>
          <p:cNvSpPr>
            <a:spLocks noChangeArrowheads="1"/>
          </p:cNvSpPr>
          <p:nvPr userDrawn="1"/>
        </p:nvSpPr>
        <p:spPr bwMode="auto">
          <a:xfrm>
            <a:off x="3041650" y="7164214"/>
            <a:ext cx="4320480" cy="295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ADEME /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 Valise pédagogique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500889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3222530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4909342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3925"/>
            <a:ext cx="10691813" cy="775750"/>
          </a:xfrm>
          <a:prstGeom prst="rect">
            <a:avLst/>
          </a:prstGeom>
        </p:spPr>
      </p:pic>
      <p:sp>
        <p:nvSpPr>
          <p:cNvPr id="818181" name="Rectangle 1029"/>
          <p:cNvSpPr>
            <a:spLocks noChangeArrowheads="1"/>
          </p:cNvSpPr>
          <p:nvPr userDrawn="1"/>
        </p:nvSpPr>
        <p:spPr bwMode="auto">
          <a:xfrm>
            <a:off x="10329237" y="7247688"/>
            <a:ext cx="445492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fld id="{FF3AB183-A386-4BE8-86C1-719E98E25F60}" type="slidenum">
              <a:rPr lang="en-GB" sz="1300" b="1" smtClean="0">
                <a:solidFill>
                  <a:srgbClr val="69AAC8"/>
                </a:solidFill>
                <a:effectLst/>
                <a:latin typeface="+mj-lt"/>
              </a:rPr>
              <a:pPr algn="ctr" eaLnBrk="1">
                <a:lnSpc>
                  <a:spcPct val="89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defRPr/>
              </a:pPr>
              <a:t>‹N°›</a:t>
            </a:fld>
            <a:endParaRPr lang="en-GB" sz="1300" b="1" dirty="0" smtClean="0">
              <a:solidFill>
                <a:srgbClr val="69AAC8"/>
              </a:solidFill>
              <a:effectLst/>
              <a:latin typeface="+mj-lt"/>
            </a:endParaRPr>
          </a:p>
        </p:txBody>
      </p:sp>
      <p:sp>
        <p:nvSpPr>
          <p:cNvPr id="1030" name="Line 1034"/>
          <p:cNvSpPr>
            <a:spLocks noChangeShapeType="1"/>
          </p:cNvSpPr>
          <p:nvPr userDrawn="1"/>
        </p:nvSpPr>
        <p:spPr bwMode="auto">
          <a:xfrm flipH="1">
            <a:off x="190497" y="7475679"/>
            <a:ext cx="41999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 sz="2000">
              <a:solidFill>
                <a:schemeClr val="tx1">
                  <a:lumMod val="50000"/>
                  <a:lumOff val="50000"/>
                </a:schemeClr>
              </a:solidFill>
              <a:effectLst/>
              <a:latin typeface="DaxOT-Regular" panose="02000506060000020004" pitchFamily="50" charset="0"/>
            </a:endParaRPr>
          </a:p>
        </p:txBody>
      </p:sp>
      <p:sp>
        <p:nvSpPr>
          <p:cNvPr id="14" name="Rectangle 1029"/>
          <p:cNvSpPr>
            <a:spLocks noChangeArrowheads="1"/>
          </p:cNvSpPr>
          <p:nvPr userDrawn="1"/>
        </p:nvSpPr>
        <p:spPr bwMode="auto">
          <a:xfrm>
            <a:off x="233338" y="7164213"/>
            <a:ext cx="1296144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17 novembre 2016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1029"/>
          <p:cNvSpPr>
            <a:spLocks noChangeArrowheads="1"/>
          </p:cNvSpPr>
          <p:nvPr userDrawn="1"/>
        </p:nvSpPr>
        <p:spPr bwMode="auto">
          <a:xfrm>
            <a:off x="3041650" y="7164214"/>
            <a:ext cx="4608512" cy="295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ADEME /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 Valise pédagogique : </a:t>
            </a: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La ventilation mécanique dans les 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logements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9998"/>
            <a:ext cx="10296000" cy="725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8" r:id="rId3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+mj-lt"/>
          <a:ea typeface="+mj-ea"/>
          <a:cs typeface="+mj-cs"/>
        </a:defRPr>
      </a:lvl1pPr>
      <a:lvl2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31963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863925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295888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727850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73468" indent="-373468" algn="l" defTabSz="995914" rtl="0" eaLnBrk="0" fontAlgn="base" hangingPunct="0">
        <a:spcBef>
          <a:spcPct val="20000"/>
        </a:spcBef>
        <a:spcAft>
          <a:spcPct val="0"/>
        </a:spcAft>
        <a:buClr>
          <a:srgbClr val="91CA1E"/>
        </a:buClr>
        <a:buSzPct val="75000"/>
        <a:buFont typeface="Wingdings" panose="05000000000000000000" pitchFamily="2" charset="2"/>
        <a:buChar char="n"/>
        <a:defRPr sz="2740" b="1">
          <a:solidFill>
            <a:srgbClr val="5F5F5F"/>
          </a:solidFill>
          <a:latin typeface="+mn-lt"/>
          <a:ea typeface="+mn-ea"/>
          <a:cs typeface="+mn-cs"/>
        </a:defRPr>
      </a:lvl1pPr>
      <a:lvl2pPr marL="808430" indent="-310474" algn="l" defTabSz="995914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65000"/>
        <a:buFont typeface="Wingdings" panose="05000000000000000000" pitchFamily="2" charset="2"/>
        <a:buChar char="n"/>
        <a:defRPr sz="2362">
          <a:solidFill>
            <a:srgbClr val="5F5F5F"/>
          </a:solidFill>
          <a:latin typeface="+mn-lt"/>
          <a:ea typeface="+mn-ea"/>
          <a:cs typeface="+mn-cs"/>
        </a:defRPr>
      </a:lvl2pPr>
      <a:lvl3pPr marL="1244892" indent="-248978" algn="l" defTabSz="995914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SzPct val="65000"/>
        <a:buFont typeface="Wingdings" panose="05000000000000000000" pitchFamily="2" charset="2"/>
        <a:buChar char="n"/>
        <a:defRPr sz="2173">
          <a:solidFill>
            <a:srgbClr val="5F5F5F"/>
          </a:solidFill>
          <a:latin typeface="+mn-lt"/>
          <a:ea typeface="+mn-ea"/>
          <a:cs typeface="+mn-cs"/>
        </a:defRPr>
      </a:lvl3pPr>
      <a:lvl4pPr marL="1741350" indent="-247479" algn="l" defTabSz="995914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1984">
          <a:solidFill>
            <a:srgbClr val="5F5F5F"/>
          </a:solidFill>
          <a:latin typeface="+mn-lt"/>
          <a:ea typeface="+mn-ea"/>
          <a:cs typeface="+mn-cs"/>
        </a:defRPr>
      </a:lvl4pPr>
      <a:lvl5pPr marL="2239306" indent="-248978" algn="l" defTabSz="995914" rtl="0" eaLnBrk="0" fontAlgn="base" hangingPunct="0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anose="05000000000000000000" pitchFamily="2" charset="2"/>
        <a:buChar char="n"/>
        <a:defRPr sz="1606">
          <a:solidFill>
            <a:srgbClr val="5F5F5F"/>
          </a:solidFill>
          <a:latin typeface="+mn-lt"/>
          <a:ea typeface="+mn-ea"/>
          <a:cs typeface="+mn-cs"/>
        </a:defRPr>
      </a:lvl5pPr>
      <a:lvl6pPr marL="2375794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6pPr>
      <a:lvl7pPr marL="2807757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7pPr>
      <a:lvl8pPr marL="3239719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8pPr>
      <a:lvl9pPr marL="3671682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2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8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5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1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7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3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0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4649" userDrawn="1">
          <p15:clr>
            <a:srgbClr val="F26B43"/>
          </p15:clr>
        </p15:guide>
        <p15:guide id="2" pos="64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211" y="179611"/>
            <a:ext cx="1493164" cy="1656184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972000" y="3202063"/>
            <a:ext cx="9486474" cy="1149278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/>
            <a:r>
              <a:rPr lang="fr-FR" sz="3400" kern="0" dirty="0" smtClean="0">
                <a:solidFill>
                  <a:srgbClr val="EE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ventilation mécanique dans les logements</a:t>
            </a:r>
            <a:endParaRPr lang="fr-FR" sz="3400" kern="0" dirty="0">
              <a:solidFill>
                <a:srgbClr val="EE7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FR" sz="2400" b="0" kern="0" dirty="0" smtClean="0">
                <a:solidFill>
                  <a:srgbClr val="EE7F00"/>
                </a:solidFill>
                <a:latin typeface="Calibri Light" pitchFamily="34" charset="0"/>
                <a:cs typeface="Calibri Light" pitchFamily="34" charset="0"/>
              </a:rPr>
              <a:t>Diaporama 04 – Systèmes de ventilation mécanique</a:t>
            </a:r>
          </a:p>
          <a:p>
            <a:pPr algn="l"/>
            <a:endParaRPr lang="fr-FR" sz="2700" b="0" kern="0" dirty="0">
              <a:solidFill>
                <a:srgbClr val="EE7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040499" y="5724053"/>
            <a:ext cx="8550370" cy="864096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/>
            <a:r>
              <a:rPr lang="fr-FR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Toute utilisation de tout ou partie de ce diaporama doit mentionner explicitement la source :</a:t>
            </a:r>
          </a:p>
          <a:p>
            <a:pPr algn="l"/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« 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Diapositives issues de la valise pédagogique ADEME-Cerema, Ventilation dans les logements, Romuald Jobert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Cerema Centre-Est,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novembre 2016 </a:t>
            </a:r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»</a:t>
            </a:r>
            <a:endParaRPr lang="fr-FR" sz="1400" b="0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81850" y="1121062"/>
            <a:ext cx="900056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700"/>
              </a:lnSpc>
            </a:pP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Une installation de VMC double flux dispose de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5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composants principaux </a:t>
            </a:r>
            <a:endParaRPr lang="fr-FR" sz="22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Image 3" descr="05b_VMC DF-Composants.jpg"/>
          <p:cNvPicPr>
            <a:picLocks noChangeAspect="1"/>
          </p:cNvPicPr>
          <p:nvPr/>
        </p:nvPicPr>
        <p:blipFill>
          <a:blip r:embed="rId2" cstate="print">
            <a:lum contrast="5000"/>
          </a:blip>
          <a:stretch>
            <a:fillRect/>
          </a:stretch>
        </p:blipFill>
        <p:spPr>
          <a:xfrm>
            <a:off x="1851515" y="1619597"/>
            <a:ext cx="7022783" cy="50400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953418" y="1115541"/>
            <a:ext cx="9001000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700"/>
              </a:lnSpc>
            </a:pP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L'intérêt majeur des systèmes de VMC double flux réside dans la possibilité d'intégrer un échangeur de chaleur qui permet de récupérer jusqu'à </a:t>
            </a:r>
            <a:r>
              <a:rPr lang="fr-FR" sz="22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90% 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calories de l'air extrait</a:t>
            </a:r>
          </a:p>
        </p:txBody>
      </p:sp>
      <p:pic>
        <p:nvPicPr>
          <p:cNvPr id="5" name="Image 4" descr="VMC-DF_Echangeur Princi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5263" y="2483693"/>
            <a:ext cx="8067107" cy="4104456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Merci pour </a:t>
            </a:r>
            <a:r>
              <a:rPr lang="fr-FR" sz="3600" kern="0" dirty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votre attention !</a:t>
            </a:r>
          </a:p>
        </p:txBody>
      </p:sp>
      <p:pic>
        <p:nvPicPr>
          <p:cNvPr id="4" name="Image 3" descr="Logo ADEME 2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0" y="2520000"/>
            <a:ext cx="1926336" cy="2136648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080000" y="5760000"/>
            <a:ext cx="8550370" cy="864096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/>
            <a:r>
              <a:rPr lang="fr-FR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Toute utilisation de tout ou partie de ce diaporama doit mentionner explicitement la source :</a:t>
            </a:r>
          </a:p>
          <a:p>
            <a:pPr algn="ctr"/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« 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Diapositives issues de la valise pédagogique ADEME-Cerema, Ventilation dans les logements, Romuald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Jobert, Cerema Centre-Est,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novembre 2016 </a:t>
            </a:r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»</a:t>
            </a:r>
            <a:endParaRPr lang="fr-FR" sz="1400" b="0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486136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2321570" y="1985243"/>
            <a:ext cx="6324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rgbClr val="5F5F5F"/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Contexte </a:t>
            </a:r>
            <a:r>
              <a:rPr lang="fr-FR" sz="200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général de la ventilation</a:t>
            </a:r>
            <a:endParaRPr lang="fr-FR" sz="210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4" name="Line 26"/>
          <p:cNvSpPr>
            <a:spLocks noChangeShapeType="1"/>
          </p:cNvSpPr>
          <p:nvPr/>
        </p:nvSpPr>
        <p:spPr bwMode="auto">
          <a:xfrm>
            <a:off x="2429520" y="2453555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5" name="Text Box 27"/>
          <p:cNvSpPr txBox="1">
            <a:spLocks noChangeArrowheads="1"/>
          </p:cNvSpPr>
          <p:nvPr/>
        </p:nvSpPr>
        <p:spPr bwMode="auto">
          <a:xfrm>
            <a:off x="2321570" y="2524993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rgbClr val="5F5F5F"/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Enjeux d’une ventilation efficace</a:t>
            </a:r>
            <a:endParaRPr lang="fr-FR" sz="200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6" name="Line 28"/>
          <p:cNvSpPr>
            <a:spLocks noChangeShapeType="1"/>
          </p:cNvSpPr>
          <p:nvPr/>
        </p:nvSpPr>
        <p:spPr bwMode="auto">
          <a:xfrm>
            <a:off x="2429520" y="3010768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7" name="Text Box 30"/>
          <p:cNvSpPr txBox="1">
            <a:spLocks noChangeArrowheads="1"/>
          </p:cNvSpPr>
          <p:nvPr/>
        </p:nvSpPr>
        <p:spPr bwMode="auto">
          <a:xfrm>
            <a:off x="2321570" y="3082205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Cadre réglementaire général</a:t>
            </a:r>
            <a:endParaRPr lang="fr-FR" sz="200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8" name="Line 31"/>
          <p:cNvSpPr>
            <a:spLocks noChangeShapeType="1"/>
          </p:cNvSpPr>
          <p:nvPr/>
        </p:nvSpPr>
        <p:spPr bwMode="auto">
          <a:xfrm>
            <a:off x="2429520" y="3567980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9" name="Text Box 32"/>
          <p:cNvSpPr txBox="1">
            <a:spLocks noChangeArrowheads="1"/>
          </p:cNvSpPr>
          <p:nvPr/>
        </p:nvSpPr>
        <p:spPr bwMode="auto">
          <a:xfrm>
            <a:off x="2321570" y="3663230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b="1" dirty="0" smtClean="0">
                <a:solidFill>
                  <a:srgbClr val="69AAC8"/>
                </a:solidFill>
                <a:latin typeface="Calibri" panose="020F0502020204030204" pitchFamily="34" charset="0"/>
                <a:cs typeface="Arial" charset="0"/>
              </a:rPr>
              <a:t>Systèmes de ventilation mécanique</a:t>
            </a:r>
            <a:endParaRPr lang="fr-FR" sz="2000" b="1" dirty="0">
              <a:solidFill>
                <a:srgbClr val="69AAC8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0" name="Line 33"/>
          <p:cNvSpPr>
            <a:spLocks noChangeShapeType="1"/>
          </p:cNvSpPr>
          <p:nvPr/>
        </p:nvSpPr>
        <p:spPr bwMode="auto">
          <a:xfrm>
            <a:off x="2429520" y="4149005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2321570" y="4225205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b="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Dispositions fonctionnelles des systèmes VMC</a:t>
            </a:r>
            <a:endParaRPr lang="fr-FR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12" name="Line 35"/>
          <p:cNvSpPr>
            <a:spLocks noChangeShapeType="1"/>
          </p:cNvSpPr>
          <p:nvPr/>
        </p:nvSpPr>
        <p:spPr bwMode="auto">
          <a:xfrm>
            <a:off x="2429520" y="4710980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13" name="Text Box 36"/>
          <p:cNvSpPr txBox="1">
            <a:spLocks noChangeArrowheads="1"/>
          </p:cNvSpPr>
          <p:nvPr/>
        </p:nvSpPr>
        <p:spPr bwMode="auto">
          <a:xfrm>
            <a:off x="2321570" y="4806230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Check-list de vérification et autocontrôle</a:t>
            </a:r>
          </a:p>
        </p:txBody>
      </p:sp>
      <p:sp>
        <p:nvSpPr>
          <p:cNvPr id="14" name="Line 37"/>
          <p:cNvSpPr>
            <a:spLocks noChangeShapeType="1"/>
          </p:cNvSpPr>
          <p:nvPr/>
        </p:nvSpPr>
        <p:spPr bwMode="auto">
          <a:xfrm>
            <a:off x="2429520" y="5292005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65386" y="1043533"/>
            <a:ext cx="950505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moitié des logements du parc français a été construite avant les réglementations sur l'aération des logements promulgués par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les arrêtés de 1969 et de 1982. 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L'application de ces deux arrêtés a entraîné dans les logements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une forte croissance 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systèmes de ventilation mécanique contrôlée (VMC) </a:t>
            </a:r>
            <a:endParaRPr lang="fr-FR" sz="22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8" name="Image 17" descr="OQAI_Evolution Ventil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1490" y="2555701"/>
            <a:ext cx="7460106" cy="396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858075" y="6372125"/>
            <a:ext cx="3690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Source : État de la ventilation dans le parc de logements français,</a:t>
            </a:r>
          </a:p>
          <a:p>
            <a:r>
              <a:rPr lang="fr-F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rapport final, OQAI 2009</a:t>
            </a:r>
            <a:endParaRPr lang="fr-FR" sz="10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025426" y="1043533"/>
            <a:ext cx="9000560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700"/>
              </a:lnSpc>
            </a:pP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Les systèmes VMC les plus répandus sont les systèmes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simple flux </a:t>
            </a:r>
            <a:r>
              <a:rPr lang="fr-FR" sz="2200" b="0" dirty="0" smtClean="0">
                <a:solidFill>
                  <a:srgbClr val="69AAC8"/>
                </a:solidFill>
                <a:latin typeface="Calibri" panose="020F0502020204030204" pitchFamily="34" charset="0"/>
              </a:rPr>
              <a:t>(VMC SF)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c'est à dire que l'air est mis en mouvement par ventilation mécanique au niveau de son évacuation</a:t>
            </a:r>
            <a:endParaRPr lang="fr-FR" sz="22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Image 9" descr="VMC-SF_Principe Sché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3418" y="2267669"/>
            <a:ext cx="4155782" cy="4320000"/>
          </a:xfrm>
          <a:prstGeom prst="rect">
            <a:avLst/>
          </a:prstGeom>
        </p:spPr>
      </p:pic>
      <p:pic>
        <p:nvPicPr>
          <p:cNvPr id="11" name="Image 10" descr="VMC-SF_Principe Légende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3498" y="4986141"/>
            <a:ext cx="3960000" cy="1530000"/>
          </a:xfrm>
          <a:prstGeom prst="rect">
            <a:avLst/>
          </a:prstGeom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633938" y="3309780"/>
            <a:ext cx="4392048" cy="115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SzPct val="105000"/>
              <a:buFontTx/>
              <a:buChar char="•"/>
            </a:pP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VMC simple flux </a:t>
            </a:r>
            <a:r>
              <a:rPr lang="fr-FR" sz="19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autoréglable</a:t>
            </a: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SzPct val="105000"/>
              <a:buFontTx/>
              <a:buChar char="•"/>
            </a:pP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VMC simple flux </a:t>
            </a:r>
            <a:r>
              <a:rPr lang="fr-FR" sz="1900" dirty="0" err="1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hygroréglabe</a:t>
            </a:r>
            <a:r>
              <a:rPr lang="fr-FR" sz="19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A</a:t>
            </a: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SzPct val="105000"/>
              <a:buFontTx/>
              <a:buChar char="•"/>
            </a:pP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VMC simple flux </a:t>
            </a:r>
            <a:r>
              <a:rPr lang="fr-FR" sz="19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hygroréglable B</a:t>
            </a:r>
            <a:endParaRPr lang="fr-FR" sz="19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489482" y="2843733"/>
            <a:ext cx="4752968" cy="412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spcBef>
                <a:spcPts val="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1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On distingue 3 systèmes de VMC SF :</a:t>
            </a:r>
            <a:endParaRPr lang="fr-FR" sz="21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81850" y="1121062"/>
            <a:ext cx="9000560" cy="42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700"/>
              </a:lnSpc>
            </a:pP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Une installation de VMC simple flux dispose de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5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composants principaux </a:t>
            </a:r>
            <a:endParaRPr lang="fr-FR" sz="22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8" name="Image 7" descr="05a_VMC SF-Composa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8768" y="1619597"/>
            <a:ext cx="8375610" cy="5040000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881410" y="1021174"/>
            <a:ext cx="900100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La VMC simple flux </a:t>
            </a:r>
            <a:r>
              <a:rPr lang="fr-FR" dirty="0" smtClean="0">
                <a:solidFill>
                  <a:srgbClr val="69AAC8"/>
                </a:solidFill>
                <a:latin typeface="Calibri" panose="020F0502020204030204" pitchFamily="34" charset="0"/>
              </a:rPr>
              <a:t>Autoréglable</a:t>
            </a:r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 permet de maintenir un débit de ventilation constant grâce à un système de modulation des entrées d'air et des bouches d'extraction</a:t>
            </a:r>
            <a:endParaRPr lang="fr-FR" dirty="0">
              <a:solidFill>
                <a:srgbClr val="777777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Image 9" descr="Principe Au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521" y="4213794"/>
            <a:ext cx="3992329" cy="1512000"/>
          </a:xfrm>
          <a:prstGeom prst="rect">
            <a:avLst/>
          </a:prstGeom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61330" y="5941818"/>
            <a:ext cx="56166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Le DÉBIT d'air </a:t>
            </a:r>
            <a:r>
              <a:rPr lang="fr-F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extrait et entrant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est </a:t>
            </a:r>
            <a:r>
              <a:rPr lang="fr-FR" sz="18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CONSTANT</a:t>
            </a:r>
          </a:p>
          <a:p>
            <a:pPr algn="ctr" eaLnBrk="1" hangingPunct="1"/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quelle que soit les conditions extérieures intérieures</a:t>
            </a:r>
            <a:endParaRPr lang="fr-FR" sz="14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21370" y="2485434"/>
            <a:ext cx="504056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52000" indent="-252000" eaLnBrk="1" hangingPunct="1">
              <a:spcAft>
                <a:spcPts val="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8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Le module des entrées d'air autoréglables est</a:t>
            </a:r>
          </a:p>
          <a:p>
            <a:pPr marL="270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</a:pPr>
            <a:r>
              <a:rPr lang="fr-FR" sz="18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	le débit sous 20 pascals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8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Il existe des modules : M15, M22, M30, M45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8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Ce principe limite les débits et les courants d'air en présence de vent fort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705946" y="5912588"/>
            <a:ext cx="4608512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Réponse aéraulique du module</a:t>
            </a:r>
          </a:p>
          <a:p>
            <a:pPr algn="ctr" eaLnBrk="1" hangingPunct="1">
              <a:lnSpc>
                <a:spcPts val="2000"/>
              </a:lnSpc>
            </a:pP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d'une entrée d'air autoréglable</a:t>
            </a:r>
            <a:endParaRPr lang="fr-FR" sz="1200" b="0" dirty="0">
              <a:solidFill>
                <a:srgbClr val="0066CC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37" y="2845474"/>
            <a:ext cx="4671321" cy="2974318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953418" y="1021174"/>
            <a:ext cx="9145016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La VMC simple flux </a:t>
            </a:r>
            <a:r>
              <a:rPr lang="fr-FR" dirty="0" smtClean="0">
                <a:solidFill>
                  <a:srgbClr val="69AAC8"/>
                </a:solidFill>
                <a:latin typeface="Calibri" panose="020F0502020204030204" pitchFamily="34" charset="0"/>
              </a:rPr>
              <a:t>Hygroréglable A</a:t>
            </a:r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 régule le renouvellement d'air en fonction du taux d'humidité relative des pièces de service grâce à un système de modulation des bouches d'extraction</a:t>
            </a:r>
            <a:endParaRPr lang="fr-FR" dirty="0">
              <a:solidFill>
                <a:srgbClr val="777777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Image 15" descr="Principe Hyg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8546" y="4482085"/>
            <a:ext cx="3751296" cy="1530000"/>
          </a:xfrm>
          <a:prstGeom prst="rect">
            <a:avLst/>
          </a:prstGeom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93378" y="6084093"/>
            <a:ext cx="4608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Le DÉBIT d'air extrait </a:t>
            </a:r>
            <a:r>
              <a:rPr lang="fr-FR" sz="18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VARIE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en fonction du taux d'</a:t>
            </a:r>
            <a:r>
              <a:rPr lang="fr-FR" sz="18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HUMIDITÉ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intérieur</a:t>
            </a:r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449362" y="2422425"/>
            <a:ext cx="5184576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52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7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La section de passage des bouches d'extraction hygroréglables varie en fonction du taux d'humidité relative de l'air qui traverse la bouche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7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L'admission de l'air neuf est réalisée par des entrées d'air autoréglables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2A9BB5"/>
              </a:buClr>
              <a:buSzPct val="115000"/>
              <a:buFont typeface="Wingdings" pitchFamily="2" charset="2"/>
              <a:buChar char="§"/>
            </a:pPr>
            <a:r>
              <a:rPr lang="fr-FR" sz="1700" b="0" dirty="0" smtClean="0">
                <a:solidFill>
                  <a:srgbClr val="777777"/>
                </a:solidFill>
                <a:latin typeface="Calibri" panose="020F0502020204030204" pitchFamily="34" charset="0"/>
              </a:rPr>
              <a:t>L'extraction de l'air vicié est réalisé par des bouches hygroréglables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705946" y="6012085"/>
            <a:ext cx="4608512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Réponse hygroaéraulique d'une</a:t>
            </a:r>
          </a:p>
          <a:p>
            <a:pPr algn="ctr" eaLnBrk="1" hangingPunct="1">
              <a:lnSpc>
                <a:spcPts val="2000"/>
              </a:lnSpc>
            </a:pPr>
            <a:r>
              <a:rPr lang="fr-FR" sz="1600" dirty="0" smtClean="0">
                <a:solidFill>
                  <a:srgbClr val="0066CC"/>
                </a:solidFill>
                <a:latin typeface="Calibri" panose="020F0502020204030204" pitchFamily="34" charset="0"/>
              </a:rPr>
              <a:t>bouche d'extraction</a:t>
            </a: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 hygroréglable</a:t>
            </a:r>
            <a:endParaRPr lang="fr-FR" sz="1200" b="0" dirty="0">
              <a:solidFill>
                <a:srgbClr val="0066CC"/>
              </a:solidFill>
              <a:latin typeface="Calibri" panose="020F0502020204030204" pitchFamily="34" charset="0"/>
            </a:endParaRPr>
          </a:p>
        </p:txBody>
      </p:sp>
      <p:pic>
        <p:nvPicPr>
          <p:cNvPr id="20" name="Image 19" descr="Courbe Hygro 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5946" y="2555702"/>
            <a:ext cx="4464000" cy="3369797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953418" y="1021174"/>
            <a:ext cx="91450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La VMC simple flux </a:t>
            </a:r>
            <a:r>
              <a:rPr lang="fr-FR" dirty="0" smtClean="0">
                <a:solidFill>
                  <a:srgbClr val="69AAC8"/>
                </a:solidFill>
                <a:latin typeface="Calibri" panose="020F0502020204030204" pitchFamily="34" charset="0"/>
              </a:rPr>
              <a:t>Hygroréglable B</a:t>
            </a:r>
            <a:r>
              <a:rPr lang="fr-FR" dirty="0" smtClean="0">
                <a:solidFill>
                  <a:srgbClr val="777777"/>
                </a:solidFill>
                <a:latin typeface="Calibri" panose="020F0502020204030204" pitchFamily="34" charset="0"/>
              </a:rPr>
              <a:t> régule le renouvellement d'air en fonction du taux d'humidité relative des pièces de service et des besoins dans les pièces principales</a:t>
            </a:r>
            <a:endParaRPr lang="fr-FR" dirty="0">
              <a:solidFill>
                <a:srgbClr val="777777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Image 3" descr="Principe Hyg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5426" y="4410077"/>
            <a:ext cx="3751295" cy="1530000"/>
          </a:xfrm>
          <a:prstGeom prst="rect">
            <a:avLst/>
          </a:prstGeom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65386" y="6024279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/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Le DÉBIT d'air </a:t>
            </a:r>
            <a:r>
              <a:rPr lang="fr-FR" sz="20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extrait et entrant</a:t>
            </a:r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> VARIE en fonction du taux d'HUMIDITÉ intérieur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9362" y="2458139"/>
            <a:ext cx="5184576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52000" indent="-252000" eaLnBrk="1" hangingPunct="1">
              <a:spcAft>
                <a:spcPts val="600"/>
              </a:spcAft>
              <a:buClr>
                <a:srgbClr val="69AAC8"/>
              </a:buClr>
              <a:buSzPct val="115000"/>
              <a:buFont typeface="Wingdings" pitchFamily="2" charset="2"/>
              <a:buChar char="§"/>
            </a:pPr>
            <a:r>
              <a:rPr lang="fr-FR" sz="16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section de passage des bouches d'extraction hygroréglables varie en fonction du taux d'humidité relative de l'air qui traverse la bouche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69AAC8"/>
              </a:buClr>
              <a:buSzPct val="115000"/>
              <a:buFont typeface="Wingdings" pitchFamily="2" charset="2"/>
              <a:buChar char="§"/>
            </a:pPr>
            <a:r>
              <a:rPr lang="fr-FR" sz="16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L'admission de l'air neuf est réalisée par des entrées d'air hygroréglables</a:t>
            </a:r>
          </a:p>
          <a:p>
            <a:pPr marL="252000" indent="-252000" eaLnBrk="1" hangingPunct="1">
              <a:spcAft>
                <a:spcPts val="600"/>
              </a:spcAft>
              <a:buClr>
                <a:srgbClr val="69AAC8"/>
              </a:buClr>
              <a:buSzPct val="115000"/>
              <a:buFont typeface="Wingdings" pitchFamily="2" charset="2"/>
              <a:buChar char="§"/>
            </a:pPr>
            <a:r>
              <a:rPr lang="fr-FR" sz="16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L'extraction de l'air vicié est réalisé par des bouches hygroréglables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705946" y="6084093"/>
            <a:ext cx="4608512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Réponse hygroaéraulique d'une</a:t>
            </a:r>
          </a:p>
          <a:p>
            <a:pPr algn="ctr" eaLnBrk="1" hangingPunct="1">
              <a:lnSpc>
                <a:spcPts val="2000"/>
              </a:lnSpc>
            </a:pPr>
            <a:r>
              <a:rPr lang="fr-FR" sz="1600" dirty="0" smtClean="0">
                <a:solidFill>
                  <a:srgbClr val="0066CC"/>
                </a:solidFill>
                <a:latin typeface="Calibri" panose="020F0502020204030204" pitchFamily="34" charset="0"/>
              </a:rPr>
              <a:t>entrée d'air </a:t>
            </a:r>
            <a:r>
              <a:rPr lang="fr-FR" sz="1600" b="0" dirty="0" smtClean="0">
                <a:solidFill>
                  <a:srgbClr val="0066CC"/>
                </a:solidFill>
                <a:latin typeface="Calibri" panose="020F0502020204030204" pitchFamily="34" charset="0"/>
              </a:rPr>
              <a:t>hygroréglable</a:t>
            </a:r>
            <a:endParaRPr lang="fr-FR" sz="1200" b="0" dirty="0">
              <a:solidFill>
                <a:srgbClr val="0066CC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Image 7" descr="Courbe Hygro 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77954" y="2627709"/>
            <a:ext cx="4464000" cy="3398133"/>
          </a:xfrm>
          <a:prstGeom prst="rect">
            <a:avLst/>
          </a:prstGeom>
        </p:spPr>
      </p:pic>
    </p:spTree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systèmes de ventilation mécanique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69442" y="1043533"/>
            <a:ext cx="8424936" cy="1131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ts val="2700"/>
              </a:lnSpc>
            </a:pP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Dans un système de ventilation </a:t>
            </a:r>
            <a:r>
              <a:rPr lang="fr-FR" sz="22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double flux </a:t>
            </a:r>
            <a:r>
              <a:rPr lang="fr-FR" sz="2200" b="0" dirty="0" smtClean="0">
                <a:solidFill>
                  <a:srgbClr val="69AAC8"/>
                </a:solidFill>
                <a:latin typeface="Calibri" panose="020F0502020204030204" pitchFamily="34" charset="0"/>
              </a:rPr>
              <a:t>(VMC DF) </a:t>
            </a:r>
            <a:r>
              <a:rPr lang="fr-FR" sz="22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l'air est mis en mouvement de façon mécanique à la fois au niveau de son admission et de son extraction</a:t>
            </a:r>
            <a:endParaRPr lang="fr-FR" sz="22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9" name="Image 8" descr="VMC-DF_Principe Sché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1450" y="2267669"/>
            <a:ext cx="3528000" cy="4302399"/>
          </a:xfrm>
          <a:prstGeom prst="rect">
            <a:avLst/>
          </a:prstGeom>
        </p:spPr>
      </p:pic>
      <p:pic>
        <p:nvPicPr>
          <p:cNvPr id="10" name="Image 9" descr="VMC-DF_Principe Légende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4386" y="4643933"/>
            <a:ext cx="3852000" cy="1872000"/>
          </a:xfrm>
          <a:prstGeom prst="rect">
            <a:avLst/>
          </a:prstGeom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345906" y="2891011"/>
            <a:ext cx="4752968" cy="1320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 algn="just">
              <a:spcBef>
                <a:spcPts val="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On constate depuis quelques années une nette progression de l'installation de ces systèmes dans les bâtiments passifs ou à basse consommation d'énergie</a:t>
            </a:r>
            <a:endParaRPr lang="fr-FR" sz="20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modele RJ">
  <a:themeElements>
    <a:clrScheme name="modele RJ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modele RJ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 RJ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Designs\modele RJ.pot</Template>
  <TotalTime>26627</TotalTime>
  <Words>592</Words>
  <Application>Microsoft Office PowerPoint</Application>
  <PresentationFormat>Personnalisé</PresentationFormat>
  <Paragraphs>59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modele RJ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</vt:vector>
  </TitlesOfParts>
  <Company>Ministère équipement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VoisinG</dc:creator>
  <cp:lastModifiedBy>Romuald</cp:lastModifiedBy>
  <cp:revision>2274</cp:revision>
  <cp:lastPrinted>2016-11-22T12:15:18Z</cp:lastPrinted>
  <dcterms:created xsi:type="dcterms:W3CDTF">2007-09-04T06:46:58Z</dcterms:created>
  <dcterms:modified xsi:type="dcterms:W3CDTF">2020-04-29T11:38:43Z</dcterms:modified>
</cp:coreProperties>
</file>